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  <p:sldMasterId id="2147483914" r:id="rId3"/>
    <p:sldMasterId id="2147483916" r:id="rId4"/>
  </p:sldMasterIdLst>
  <p:sldIdLst>
    <p:sldId id="256" r:id="rId5"/>
    <p:sldId id="272" r:id="rId6"/>
    <p:sldId id="281" r:id="rId7"/>
    <p:sldId id="267" r:id="rId8"/>
    <p:sldId id="259" r:id="rId9"/>
    <p:sldId id="260" r:id="rId10"/>
    <p:sldId id="261" r:id="rId11"/>
    <p:sldId id="284" r:id="rId12"/>
    <p:sldId id="283" r:id="rId13"/>
    <p:sldId id="285" r:id="rId14"/>
    <p:sldId id="262" r:id="rId15"/>
    <p:sldId id="268" r:id="rId16"/>
    <p:sldId id="263" r:id="rId17"/>
    <p:sldId id="280" r:id="rId18"/>
    <p:sldId id="271" r:id="rId19"/>
    <p:sldId id="264" r:id="rId20"/>
    <p:sldId id="273" r:id="rId21"/>
    <p:sldId id="277" r:id="rId22"/>
    <p:sldId id="278" r:id="rId23"/>
    <p:sldId id="279" r:id="rId24"/>
    <p:sldId id="265" r:id="rId25"/>
    <p:sldId id="269" r:id="rId26"/>
    <p:sldId id="270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0033"/>
    <a:srgbClr val="FF9933"/>
    <a:srgbClr val="3366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67B-251D-4DE8-8786-9259BDEB3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F884-F900-4671-9C5D-2BC5CF6FEA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67B-251D-4DE8-8786-9259BDEB3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F884-F900-4671-9C5D-2BC5CF6FEA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67B-251D-4DE8-8786-9259BDEB3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F884-F900-4671-9C5D-2BC5CF6FEA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94C18D-0376-4E69-BEE4-583590C6D70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387D391-4260-40F3-9B94-841A9EA3B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67B-251D-4DE8-8786-9259BDEB3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F884-F900-4671-9C5D-2BC5CF6FEA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67B-251D-4DE8-8786-9259BDEB3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F884-F900-4671-9C5D-2BC5CF6FEA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67B-251D-4DE8-8786-9259BDEB3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F884-F900-4671-9C5D-2BC5CF6FEA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olwasylyshyn.com/" TargetMode="External"/><Relationship Id="rId2" Type="http://schemas.openxmlformats.org/officeDocument/2006/relationships/hyperlink" Target="mailto:kwasylyshyn@erol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638800"/>
            <a:ext cx="8305800" cy="838200"/>
          </a:xfrm>
          <a:noFill/>
          <a:ln w="25400" cap="rnd">
            <a:noFill/>
            <a:round/>
          </a:ln>
          <a:effectLst/>
        </p:spPr>
        <p:txBody>
          <a:bodyPr anchor="ctr" anchorCtr="0">
            <a:noAutofit/>
          </a:bodyPr>
          <a:lstStyle/>
          <a:p>
            <a:r>
              <a:rPr lang="en-US" sz="3200" cap="none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cap="none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Karol M. Wasylyshyn, </a:t>
            </a:r>
            <a:r>
              <a:rPr lang="en-US" sz="2400" cap="none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Psy.D</a:t>
            </a:r>
            <a:r>
              <a:rPr lang="en-US" sz="24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400" cap="none" dirty="0" smtClean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February 2015 </a:t>
            </a:r>
            <a:r>
              <a:rPr lang="en-US" sz="24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400" b="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Philadelphia, PA  - USA                                                                                           San Diego, CA - USA</a:t>
            </a:r>
            <a:r>
              <a:rPr lang="en-US" sz="3000" cap="none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000" cap="none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000" cap="none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8305800" cy="251460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What Senior Business Leaders </a:t>
            </a:r>
          </a:p>
          <a:p>
            <a:pPr algn="ctr"/>
            <a:r>
              <a:rPr lang="en-US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Want from Executive Coaching:  </a:t>
            </a:r>
          </a:p>
          <a:p>
            <a:pPr algn="ctr"/>
            <a:r>
              <a:rPr lang="en-US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Ensuring Its Value Proposition in </a:t>
            </a:r>
          </a:p>
          <a:p>
            <a:pPr algn="ctr"/>
            <a:r>
              <a:rPr lang="en-US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Tough Marketplace Conditions</a:t>
            </a:r>
            <a:endPara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algn="ctr"/>
            <a:endParaRPr lang="en-US" sz="3200" dirty="0">
              <a:solidFill>
                <a:srgbClr val="3366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57200"/>
            <a:ext cx="8229600" cy="2362200"/>
          </a:xfrm>
          <a:prstGeom prst="rect">
            <a:avLst/>
          </a:prstGeom>
          <a:noFill/>
          <a:ln w="44450" cap="rnd" cmpd="thickThin">
            <a:solidFill>
              <a:schemeClr val="accent4">
                <a:lumMod val="60000"/>
                <a:lumOff val="40000"/>
              </a:schemeClr>
            </a:solidFill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5th INTERNATIONAL</a:t>
            </a:r>
            <a:endParaRPr lang="en-US" sz="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CONGRESS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COACHING PSYCHOLOGY </a:t>
            </a:r>
            <a:r>
              <a:rPr kumimoji="0" lang="en-US" sz="2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Coaching Consolidation Exercise (</a:t>
            </a:r>
            <a:r>
              <a:rPr lang="en-US" b="1" dirty="0" err="1" smtClean="0"/>
              <a:t>CCE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7696200" cy="48768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/>
              <a:t>Client reviews coaching material </a:t>
            </a:r>
          </a:p>
          <a:p>
            <a:pPr lvl="0"/>
            <a:r>
              <a:rPr lang="en-US" sz="3600" b="1" dirty="0" smtClean="0"/>
              <a:t>Client identifies: </a:t>
            </a:r>
          </a:p>
          <a:p>
            <a:pPr marL="1481138" indent="-393700">
              <a:buFont typeface="+mj-lt"/>
              <a:buAutoNum type="alphaLcParenR"/>
            </a:pPr>
            <a:r>
              <a:rPr lang="en-US" b="1" dirty="0" smtClean="0"/>
              <a:t>key insights, </a:t>
            </a:r>
          </a:p>
          <a:p>
            <a:pPr marL="1481138" indent="-393700">
              <a:buFont typeface="+mj-lt"/>
              <a:buAutoNum type="alphaLcParenR"/>
            </a:pPr>
            <a:r>
              <a:rPr lang="en-US" b="1" dirty="0" smtClean="0"/>
              <a:t>helpful action steps taken</a:t>
            </a:r>
          </a:p>
          <a:p>
            <a:pPr lvl="0"/>
            <a:r>
              <a:rPr lang="en-US" sz="3600" b="1" dirty="0" smtClean="0"/>
              <a:t>Coach annotates </a:t>
            </a:r>
            <a:r>
              <a:rPr lang="en-US" sz="3600" b="1" dirty="0" err="1" smtClean="0"/>
              <a:t>CCE</a:t>
            </a:r>
            <a:r>
              <a:rPr lang="en-US" sz="3600" b="1" dirty="0" smtClean="0"/>
              <a:t> – focuses on internalization of lessons learned</a:t>
            </a:r>
          </a:p>
          <a:p>
            <a:pPr lvl="0"/>
            <a:r>
              <a:rPr lang="en-US" sz="3600" b="1" dirty="0" smtClean="0"/>
              <a:t>Client and coach debrief </a:t>
            </a:r>
            <a:r>
              <a:rPr lang="en-US" sz="3600" b="1" dirty="0" err="1" smtClean="0"/>
              <a:t>CCE</a:t>
            </a:r>
            <a:endParaRPr lang="en-US" sz="36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91400" cy="33528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Leading from the Inside-Out … </a:t>
            </a:r>
          </a:p>
          <a:p>
            <a:pPr lvl="0" algn="ctr">
              <a:buNone/>
            </a:pPr>
            <a:endParaRPr lang="en-US" sz="20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3200"/>
              </a:lnSpc>
              <a:spcAft>
                <a:spcPts val="700"/>
              </a:spcAft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Leadership 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behavior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3200"/>
              </a:lnSpc>
              <a:spcAft>
                <a:spcPts val="700"/>
              </a:spcAft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force of old habits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4400"/>
              </a:lnSpc>
              <a:spcAft>
                <a:spcPts val="700"/>
              </a:spcAft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Self-containment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marL="914400" indent="-914400"/>
            <a:r>
              <a:rPr lang="en-US" sz="3400" b="1" dirty="0" smtClean="0">
                <a:latin typeface="Arial" pitchFamily="34" charset="0"/>
                <a:cs typeface="Arial" pitchFamily="34" charset="0"/>
              </a:rPr>
              <a:t>VI.	</a:t>
            </a:r>
            <a:r>
              <a:rPr lang="en-US" sz="3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WHAT ALREADY GIFTED LEADERS WORK on in EXECUTIVE COACHING  </a:t>
            </a:r>
            <a:endParaRPr lang="en-US" sz="34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4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OR COACHING ENGAGEMENTS- Key Facto</a:t>
            </a:r>
            <a: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4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391400" cy="4191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Pre-Coaching Scrutiny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Data-gathering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Feedback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Coaching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Consolidation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200"/>
              </a:lnSpc>
              <a:buClr>
                <a:srgbClr val="FF0000"/>
              </a:buClr>
              <a:buSzPct val="85000"/>
              <a:buFont typeface="Wingdings" pitchFamily="2" charset="2"/>
              <a:buChar char="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(Transition from Executive Coach    to 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Trusted Advisor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57200"/>
            <a:ext cx="7924800" cy="1066800"/>
          </a:xfrm>
          <a:prstGeom prst="rect">
            <a:avLst/>
          </a:prstGeom>
          <a:noFill/>
          <a:ln w="28575" cap="rnd">
            <a:noFill/>
          </a:ln>
        </p:spPr>
        <p:txBody>
          <a:bodyPr vert="horz" tIns="91440" bIns="91440" anchor="t" anchorCtr="0">
            <a:noAutofit/>
          </a:bodyPr>
          <a:lstStyle/>
          <a:p>
            <a:pPr marL="857250" indent="-857250">
              <a:tabLst>
                <a:tab pos="173038" algn="l"/>
              </a:tabLst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VII.	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 COACHING PROCESS  </a:t>
            </a:r>
          </a:p>
          <a:p>
            <a:pPr marL="857250" indent="-857250">
              <a:tabLst>
                <a:tab pos="173038" algn="l"/>
              </a:tabLst>
            </a:pP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5 Phases  …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a possibility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2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…Key Factors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2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DEFINITION of </a:t>
            </a:r>
            <a:r>
              <a:rPr lang="en-US" sz="2800" i="1" u="sng" dirty="0" smtClean="0"/>
              <a:t>Trusted Advisor:</a:t>
            </a:r>
            <a:endParaRPr lang="en-US" sz="2800" dirty="0" smtClean="0"/>
          </a:p>
          <a:p>
            <a:pPr marL="411163" indent="-6350">
              <a:buNone/>
            </a:pPr>
            <a:r>
              <a:rPr lang="en-US" sz="2800" dirty="0" smtClean="0"/>
              <a:t>An executive coach who has completed a successful coaching engagement with a senior business leader and has formed a deep bond of trust and mutual respect with this individual.  The coach has transitioned into a long-term relationship with the executive providing consultation on (1) his/her ongoing effectiveness as a leader and (2) the </a:t>
            </a:r>
            <a:r>
              <a:rPr lang="en-US" sz="2800" i="1" dirty="0" smtClean="0"/>
              <a:t>people</a:t>
            </a:r>
            <a:r>
              <a:rPr lang="en-US" sz="2800" dirty="0" smtClean="0"/>
              <a:t> dimension of running a successful enterprise.</a:t>
            </a:r>
          </a:p>
          <a:p>
            <a:pPr>
              <a:spcAft>
                <a:spcPts val="700"/>
              </a:spcAft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04800"/>
            <a:ext cx="8305800" cy="11430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marL="1203325" indent="-1203325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VIII.   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TRANSITION from EXECUTIVE COACH to </a:t>
            </a:r>
            <a:r>
              <a:rPr lang="en-US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TRUSTED ADVISOR</a:t>
            </a:r>
            <a:endParaRPr lang="en-US" sz="3600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OR COACHING ENGAGEMENTS- Key F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2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010400" cy="4343400"/>
          </a:xfrm>
        </p:spPr>
        <p:txBody>
          <a:bodyPr>
            <a:noAutofit/>
          </a:bodyPr>
          <a:lstStyle/>
          <a:p>
            <a:pPr lvl="0">
              <a:spcAft>
                <a:spcPts val="7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Successful coaching engagement</a:t>
            </a:r>
          </a:p>
          <a:p>
            <a:pPr lvl="0">
              <a:spcAft>
                <a:spcPts val="7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Trust and mutual respect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7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Chemistry between coach and client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3200"/>
              </a:lnSpc>
              <a:spcAft>
                <a:spcPts val="7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Client’s ongoing leadership challenges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3200"/>
              </a:lnSpc>
              <a:spcAft>
                <a:spcPts val="7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Client’s need for trusted truth-teller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3200"/>
              </a:lnSpc>
              <a:spcAft>
                <a:spcPts val="7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Organization support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04800"/>
            <a:ext cx="8763000" cy="12192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marL="914400" indent="-914400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IX.  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TRANSITION from EXECUTIVE COACH to </a:t>
            </a:r>
            <a:r>
              <a:rPr lang="en-US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TRUSTED ADVISOR, cont.</a:t>
            </a:r>
            <a:r>
              <a:rPr lang="en-US" sz="28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ENGAGEMENT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 smtClean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001000" cy="3048000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700"/>
              </a:spcAft>
              <a:buNone/>
            </a:pP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“My CEO peers say that if we don’t have an executive coach, we just don’t have all the resources we need to do these jobs.”</a:t>
            </a:r>
          </a:p>
          <a:p>
            <a:pPr marL="0" lvl="0" indent="0">
              <a:spcAft>
                <a:spcPts val="700"/>
              </a:spcAft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--Ellen J. Kullman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Chairman and CEO, DUPONT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533400"/>
            <a:ext cx="7696200" cy="15240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marL="914400" indent="-914400"/>
            <a:r>
              <a:rPr lang="en-US" sz="3400" b="1" dirty="0" smtClean="0">
                <a:latin typeface="Arial" pitchFamily="34" charset="0"/>
                <a:cs typeface="Arial" pitchFamily="34" charset="0"/>
              </a:rPr>
              <a:t>X. 	</a:t>
            </a:r>
            <a:r>
              <a:rPr lang="en-US" sz="3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NEED for EXECUTIVE COACH/</a:t>
            </a:r>
            <a:r>
              <a:rPr lang="en-US" sz="3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TRUSTED ADVISORS </a:t>
            </a:r>
            <a:r>
              <a:rPr lang="en-US" sz="3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3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REALLY?</a:t>
            </a:r>
            <a:endParaRPr lang="en-US" sz="3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4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OR COACHING ENGAGEMENTS- Key Factors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4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388620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ECHO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MIRROR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Chapter 10 - Figure 10.1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209800"/>
            <a:ext cx="3200400" cy="16764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marL="857250" indent="-85725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XI.	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EXECUTIVE COACH to </a:t>
            </a:r>
            <a:r>
              <a:rPr lang="en-US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TRUSTED ADVISOR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 FOUR DIMENSIONS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OR COACHING ENGAGEMENTS- Key Factors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Chapter 10 - Figure 10.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133600"/>
            <a:ext cx="3048000" cy="1905000"/>
          </a:xfrm>
          <a:prstGeom prst="rect">
            <a:avLst/>
          </a:prstGeom>
        </p:spPr>
      </p:pic>
      <p:pic>
        <p:nvPicPr>
          <p:cNvPr id="10" name="Picture 9" descr="Chapter 10 - Figure 10.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724400"/>
            <a:ext cx="3124200" cy="1828800"/>
          </a:xfrm>
          <a:prstGeom prst="rect">
            <a:avLst/>
          </a:prstGeom>
        </p:spPr>
      </p:pic>
      <p:pic>
        <p:nvPicPr>
          <p:cNvPr id="11" name="Picture 10" descr="Chapter 10 - Figure 10.1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648200"/>
            <a:ext cx="32766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1676400"/>
            <a:ext cx="3657600" cy="457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tabLst/>
              <a:defRPr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ANCHOR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tabLst/>
              <a:defRPr/>
            </a:pP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tabLst/>
              <a:defRPr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SPARK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429000" cy="4267200"/>
          </a:xfrm>
        </p:spPr>
        <p:txBody>
          <a:bodyPr>
            <a:noAutofit/>
          </a:bodyPr>
          <a:lstStyle/>
          <a:p>
            <a:pPr marL="6350" indent="-6350" algn="ctr"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ECHO Dimension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81000"/>
            <a:ext cx="8763000" cy="11430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marL="914400" indent="-85725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XII.	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EXECUTIVE COACH to </a:t>
            </a:r>
            <a:r>
              <a:rPr lang="en-US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TRUSTED ADVISOR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 FOUR DIMENSIONS,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cont.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OR COACHING ENGAGEMENTS- Key Factors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Chapter 10 - Figure 10.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3048000" cy="37338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2286000"/>
            <a:ext cx="3886200" cy="2819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350" lvl="0" indent="-635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Repeating necessary messages at opportune times …</a:t>
            </a: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429000" cy="4267200"/>
          </a:xfrm>
        </p:spPr>
        <p:txBody>
          <a:bodyPr>
            <a:noAutofit/>
          </a:bodyPr>
          <a:lstStyle/>
          <a:p>
            <a:pPr marL="6350" indent="-6350" algn="ctr"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ANCHOR Dimension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marL="857250" indent="-85725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XIII.	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EXECUTIVE COACH to </a:t>
            </a:r>
            <a:r>
              <a:rPr lang="en-US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TRUSTED ADVISOR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 FOUR DIMENSIONS,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cont.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OR COACHING ENGAGEMENTS- Key Factors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2286000"/>
            <a:ext cx="3886200" cy="3124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350" lvl="0" indent="-635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Reinforcing </a:t>
            </a:r>
          </a:p>
          <a:p>
            <a:pPr marL="6350" lvl="0" indent="-635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client’s insights and lessons learned in coaching …</a:t>
            </a: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7" descr="Chapter 10 - Figure 10.1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3200400" cy="373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429000" cy="4267200"/>
          </a:xfrm>
        </p:spPr>
        <p:txBody>
          <a:bodyPr>
            <a:noAutofit/>
          </a:bodyPr>
          <a:lstStyle/>
          <a:p>
            <a:pPr marL="6350" indent="-6350" algn="ctr"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MIRROR Dimension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marL="1203325" indent="-85725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XIV.	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EXECUTIVE COACH to </a:t>
            </a:r>
            <a:r>
              <a:rPr lang="en-US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TRUSTED ADVISOR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 FOUR DIMENSIONS,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cont.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OR COACHING ENGAGEMENTS- Key Factors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2133600"/>
            <a:ext cx="3886200" cy="2438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350" lvl="0" indent="-635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Ensuring client sees what needs to be seen …</a:t>
            </a: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hapter 10 - Figure 10.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3124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990600"/>
          </a:xfrm>
        </p:spPr>
        <p:txBody>
          <a:bodyPr anchor="t" anchorCtr="0">
            <a:noAutofit/>
          </a:bodyPr>
          <a:lstStyle/>
          <a:p>
            <a:pPr marL="625475" indent="-625475">
              <a:spcBef>
                <a:spcPts val="0"/>
              </a:spcBef>
            </a:pPr>
            <a:r>
              <a:rPr lang="en-US" sz="4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	</a:t>
            </a: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LEARNING OBJECTIVES: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20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sz="4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4400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572000"/>
          </a:xfrm>
        </p:spPr>
        <p:txBody>
          <a:bodyPr>
            <a:noAutofit/>
          </a:bodyPr>
          <a:lstStyle/>
          <a:p>
            <a:r>
              <a:rPr lang="en-US" sz="2900" b="1" dirty="0" smtClean="0">
                <a:latin typeface="Arial" pitchFamily="34" charset="0"/>
                <a:cs typeface="Arial" pitchFamily="34" charset="0"/>
              </a:rPr>
              <a:t>Awareness of tough marketplace conditions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900" b="1" dirty="0" smtClean="0">
                <a:latin typeface="Arial" pitchFamily="34" charset="0"/>
                <a:cs typeface="Arial" pitchFamily="34" charset="0"/>
              </a:rPr>
              <a:t>What senior executives want from coaching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900" b="1" dirty="0" smtClean="0">
                <a:latin typeface="Arial" pitchFamily="34" charset="0"/>
                <a:cs typeface="Arial" pitchFamily="34" charset="0"/>
              </a:rPr>
              <a:t>Key factors in securing senior coaching engagements 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900" b="1" dirty="0" smtClean="0">
                <a:latin typeface="Arial" pitchFamily="34" charset="0"/>
                <a:cs typeface="Arial" pitchFamily="34" charset="0"/>
              </a:rPr>
              <a:t>Key factors in the executive coach to </a:t>
            </a:r>
          </a:p>
          <a:p>
            <a:pPr lvl="0">
              <a:buNone/>
            </a:pPr>
            <a:r>
              <a:rPr lang="en-US" sz="2900" b="1" i="1" dirty="0" smtClean="0">
                <a:latin typeface="Arial" pitchFamily="34" charset="0"/>
                <a:cs typeface="Arial" pitchFamily="34" charset="0"/>
              </a:rPr>
              <a:t>    trusted advisor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transition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900" b="1" dirty="0" smtClean="0">
                <a:latin typeface="Arial" pitchFamily="34" charset="0"/>
                <a:cs typeface="Arial" pitchFamily="34" charset="0"/>
              </a:rPr>
              <a:t>Specific dimensions of </a:t>
            </a:r>
            <a:r>
              <a:rPr lang="en-US" sz="2900" b="1" i="1" dirty="0" smtClean="0">
                <a:latin typeface="Arial" pitchFamily="34" charset="0"/>
                <a:cs typeface="Arial" pitchFamily="34" charset="0"/>
              </a:rPr>
              <a:t>trusted advisor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role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295400"/>
          </a:xfrm>
          <a:prstGeom prst="rect">
            <a:avLst/>
          </a:prstGeom>
          <a:ln w="28575" cap="rnd">
            <a:noFill/>
          </a:ln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r>
              <a:rPr kumimoji="0" lang="en-US" sz="1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en-US" sz="1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normalizeH="0" baseline="0" noProof="0" dirty="0">
              <a:ln w="12700">
                <a:noFill/>
                <a:prstDash val="solid"/>
              </a:ln>
              <a:noFill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429000" cy="4267200"/>
          </a:xfrm>
        </p:spPr>
        <p:txBody>
          <a:bodyPr>
            <a:noAutofit/>
          </a:bodyPr>
          <a:lstStyle/>
          <a:p>
            <a:pPr marL="6350" indent="-6350" algn="ctr"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SPARK Dimension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28600"/>
            <a:ext cx="9144000" cy="11430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marL="1203325" indent="-1203325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XV.	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EXECUTIVE COACH to </a:t>
            </a:r>
            <a:r>
              <a:rPr lang="en-US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TRUSTED ADVISOR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 FOUR DIMENSIONS,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cont.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OR COACHING ENGAGEMENTS- Key Factors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2438400"/>
            <a:ext cx="3886200" cy="25146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350" lvl="0" indent="-635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Helping ignite client’s new thoughts and/or bolder actions …</a:t>
            </a: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hapter 10 - Figure 10.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0"/>
            <a:ext cx="32766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324600" cy="44958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Objectivity </a:t>
            </a:r>
          </a:p>
          <a:p>
            <a:pPr lvl="0"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Boundaries</a:t>
            </a:r>
          </a:p>
          <a:p>
            <a:pPr lvl="0"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Ego in check</a:t>
            </a:r>
          </a:p>
          <a:p>
            <a:pPr lvl="0"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32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Catalytic resource</a:t>
            </a:r>
          </a:p>
          <a:p>
            <a:pPr lvl="0">
              <a:buNone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457200"/>
            <a:ext cx="8915400" cy="12954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marL="914400" indent="-91440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XVI.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EXECUTIVE COACH to </a:t>
            </a:r>
            <a:r>
              <a:rPr lang="en-US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TRUSTED ADVISOR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indent="-914400"/>
            <a:endParaRPr lang="en-US" sz="1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/>
            <a:r>
              <a:rPr lang="en-US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Words of Caution</a:t>
            </a:r>
            <a:endParaRPr lang="en-US" sz="3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OR COACHING ENGAGEMENTS- Key Factors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677400" cy="3886200"/>
          </a:xfrm>
        </p:spPr>
        <p:txBody>
          <a:bodyPr>
            <a:noAutofit/>
          </a:bodyPr>
          <a:lstStyle/>
          <a:p>
            <a:pPr lvl="0">
              <a:lnSpc>
                <a:spcPts val="32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Increase coaching case literature and </a:t>
            </a:r>
            <a:r>
              <a:rPr lang="en-US" sz="27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ROI</a:t>
            </a: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research </a:t>
            </a:r>
          </a:p>
          <a:p>
            <a:pPr lvl="0">
              <a:lnSpc>
                <a:spcPts val="32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Continue educative efforts</a:t>
            </a:r>
          </a:p>
          <a:p>
            <a:pPr lvl="0">
              <a:lnSpc>
                <a:spcPts val="32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Increase executive coach to </a:t>
            </a:r>
            <a:r>
              <a:rPr lang="en-US" sz="27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trusted advisor</a:t>
            </a: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transitions</a:t>
            </a:r>
          </a:p>
          <a:p>
            <a:pPr lvl="0">
              <a:lnSpc>
                <a:spcPts val="32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Leverage coaching value proposition</a:t>
            </a:r>
          </a:p>
          <a:p>
            <a:pPr lvl="0">
              <a:spcAft>
                <a:spcPts val="1200"/>
              </a:spcAft>
              <a:buClr>
                <a:srgbClr val="002060"/>
              </a:buClr>
              <a:buNone/>
            </a:pPr>
            <a:endParaRPr lang="en-US" sz="27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685800"/>
            <a:ext cx="8763000" cy="8382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XVII.  WHAT ABOUT the FUTURE?</a:t>
            </a:r>
            <a:endParaRPr lang="en-US" sz="36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Arial" pitchFamily="34" charset="0"/>
              </a:rPr>
              <a:t/>
            </a:r>
            <a:b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Arial" pitchFamily="34" charset="0"/>
              </a:rPr>
            </a:br>
            <a: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8298656" cy="19632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As a crucible, the work of an executive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coach</a:t>
            </a:r>
            <a:r>
              <a:rPr lang="en-US" sz="3200" dirty="0" err="1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eventual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trusted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advisor</a:t>
            </a:r>
            <a:r>
              <a:rPr lang="en-US" sz="3200" dirty="0" err="1" smtClean="0">
                <a:latin typeface="Arial" pitchFamily="34" charset="0"/>
                <a:cs typeface="Arial" pitchFamily="34" charset="0"/>
                <a:sym typeface="Symbol"/>
              </a:rPr>
              <a:t>with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 senior business leader involves a </a:t>
            </a:r>
            <a:r>
              <a:rPr lang="en-US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reciprocal emergence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62000" y="4038600"/>
            <a:ext cx="7931944" cy="22578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executive becomes even more effective, and the coach learns (yet again) that </a:t>
            </a:r>
            <a:r>
              <a:rPr lang="en-US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remaining fully present</a:t>
            </a:r>
            <a:r>
              <a:rPr lang="en-US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 the flame that helps ignite sustained effectiveness.</a:t>
            </a:r>
          </a:p>
          <a:p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Final Thought</a:t>
            </a:r>
            <a:endParaRPr lang="en-US" sz="3200" b="1" dirty="0" smtClean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2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086600" cy="411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Karol M. Wasylyshyn,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Psy.D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(WA-SA-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LISH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-IN)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Email:  </a:t>
            </a:r>
            <a:r>
              <a:rPr lang="en-US" sz="2800" b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  <a:hlinkClick r:id="rId2"/>
              </a:rPr>
              <a:t>kwasylyshyn@erols.com</a:t>
            </a:r>
            <a:endParaRPr lang="en-US" sz="28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Phone:  1 215 627 0855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Website: 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  <a:hlinkClick r:id="rId3"/>
              </a:rPr>
              <a:t>www.karolwasylyshyn.com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  INFORMATION</a:t>
            </a:r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d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76250"/>
            <a:ext cx="7848600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001000" cy="4419600"/>
          </a:xfrm>
        </p:spPr>
        <p:txBody>
          <a:bodyPr>
            <a:noAutofit/>
          </a:bodyPr>
          <a:lstStyle/>
          <a:p>
            <a:pPr lvl="0">
              <a:buClr>
                <a:schemeClr val="tx1"/>
              </a:buClr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40 years </a:t>
            </a:r>
            <a:r>
              <a:rPr lang="en-US" sz="2900" b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40,000+ coaches w/w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tx1"/>
              </a:buClr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Company budget constraints 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tx1"/>
              </a:buClr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Set fee structures 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tx1"/>
              </a:buClr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“Approved” coach lists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tx1"/>
              </a:buClr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Company coaching processes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tx1"/>
              </a:buClr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Increase in internal coaches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3200"/>
              </a:lnSpc>
              <a:buClr>
                <a:schemeClr val="tx1"/>
              </a:buClr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“Centers of coaching excellence”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924800" cy="990600"/>
          </a:xfrm>
          <a:prstGeom prst="rect">
            <a:avLst/>
          </a:prstGeom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en-US" sz="1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en-US" sz="1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normalizeH="0" baseline="0" noProof="0" dirty="0">
              <a:ln w="12700">
                <a:noFill/>
                <a:prstDash val="solid"/>
              </a:ln>
              <a:noFill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990600"/>
          </a:xfrm>
        </p:spPr>
        <p:txBody>
          <a:bodyPr anchor="t" anchorCtr="0">
            <a:noAutofit/>
          </a:bodyPr>
          <a:lstStyle/>
          <a:p>
            <a:pPr marL="625475" indent="-625475">
              <a:spcBef>
                <a:spcPts val="0"/>
              </a:spcBef>
            </a:pPr>
            <a:r>
              <a:rPr lang="en-US" sz="4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	</a:t>
            </a: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TOUGH MARKETPLACE CONDITIONS?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20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sz="4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4400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990600"/>
          </a:xfrm>
        </p:spPr>
        <p:txBody>
          <a:bodyPr anchor="t" anchorCtr="0">
            <a:noAutofit/>
          </a:bodyPr>
          <a:lstStyle/>
          <a:p>
            <a:pPr marL="914400" indent="-914400">
              <a:spcBef>
                <a:spcPts val="0"/>
              </a:spcBef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III.	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RESPONDING to TOUGH MARKETPLACE   CONDITIONS</a:t>
            </a:r>
            <a:r>
              <a:rPr lang="en-US" sz="1800" b="1" dirty="0" smtClean="0">
                <a:ln w="127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1800" b="1" dirty="0" smtClean="0">
                <a:ln w="127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001000" cy="40386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Educate decision-makers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Deepen existing relationships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Forge new relationships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Quell anxiety of internal coaches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32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Accelerate proficiency of internal coaches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Brand our “expert power”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32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Pursue senior level coaching engagements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295400"/>
          </a:xfrm>
          <a:prstGeom prst="rect">
            <a:avLst/>
          </a:prstGeom>
          <a:ln w="28575" cap="rnd">
            <a:noFill/>
          </a:ln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r>
              <a:rPr kumimoji="0" lang="en-US" sz="1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en-US" sz="1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normalizeH="0" baseline="0" noProof="0" dirty="0">
              <a:ln w="12700">
                <a:noFill/>
                <a:prstDash val="solid"/>
              </a:ln>
              <a:noFill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40386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Getting in …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Ability to sell costly coaching services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Coach credibility</a:t>
            </a: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Leveraging relationships</a:t>
            </a: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High impact coaching model</a:t>
            </a: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Coaching “partnerships”</a:t>
            </a: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Clients’ “testimonials”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Scrutiny of potential coaching engagements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848600" cy="1600200"/>
          </a:xfrm>
          <a:prstGeom prst="rect">
            <a:avLst/>
          </a:prstGeom>
          <a:noFill/>
          <a:ln w="28575" cap="rnd">
            <a:noFill/>
          </a:ln>
        </p:spPr>
        <p:txBody>
          <a:bodyPr vert="horz" anchor="t" anchorCtr="0">
            <a:noAutofit/>
          </a:bodyPr>
          <a:lstStyle/>
          <a:p>
            <a:pPr marL="914400" indent="-914400"/>
            <a:r>
              <a:rPr lang="en-US" sz="3400" b="1" dirty="0" smtClean="0">
                <a:latin typeface="Arial" pitchFamily="34" charset="0"/>
                <a:cs typeface="Arial" pitchFamily="34" charset="0"/>
              </a:rPr>
              <a:t>IV.	</a:t>
            </a:r>
            <a:r>
              <a:rPr lang="en-US" sz="3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KEY FACTORS – SECURING SENIOR LEVEL COACHING ENGAGEMENTS</a:t>
            </a:r>
            <a:endParaRPr lang="en-US" sz="34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4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ENGAGEMENTS- Key Factors</a:t>
            </a:r>
          </a:p>
          <a:p>
            <a:endParaRPr lang="en-US" sz="3400" b="1" dirty="0" smtClean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sz="3400" b="1" dirty="0" smtClean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4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4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848600" cy="37338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Participation in coach decision  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Clarity re confidentiality </a:t>
            </a: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Specificity -- coaching objectives 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Focus on </a:t>
            </a:r>
            <a:r>
              <a:rPr lang="en-US" sz="2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weaknesses and strengths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Longer-term relationship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Clear tracking of progress</a:t>
            </a:r>
          </a:p>
          <a:p>
            <a:pPr lvl="0"/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381000"/>
            <a:ext cx="7696200" cy="1676400"/>
          </a:xfrm>
          <a:prstGeom prst="rect">
            <a:avLst/>
          </a:prstGeom>
          <a:noFill/>
          <a:ln>
            <a:noFill/>
          </a:ln>
        </p:spPr>
        <p:txBody>
          <a:bodyPr vert="horz" anchor="t" anchorCtr="0">
            <a:noAutofit/>
          </a:bodyPr>
          <a:lstStyle/>
          <a:p>
            <a:pPr marL="914400" indent="-914400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V.	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VALUE PROPOSITION:  WHAT SENIOR EXECUTIVES WANT from COACHING</a:t>
            </a:r>
            <a:endParaRPr lang="en-US" sz="36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OR COACHING ENGAGEMENTS- Key Factors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</a:br>
            <a: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normalizeH="0" baseline="0" noProof="0" dirty="0" smtClean="0">
                <a:ln w="12700">
                  <a:noFill/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normalizeH="0" baseline="0" noProof="0" dirty="0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Visual Leadership Metaphor (</a:t>
            </a:r>
            <a:r>
              <a:rPr lang="en-US" b="1" dirty="0" err="1" smtClean="0"/>
              <a:t>VLM</a:t>
            </a:r>
            <a:r>
              <a:rPr lang="en-US" b="1" dirty="0" smtClean="0"/>
              <a:t>)™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92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845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/>
              <a:t>Coaching Report Card (</a:t>
            </a:r>
            <a:r>
              <a:rPr lang="en-US" b="1" dirty="0" err="1" smtClean="0"/>
              <a:t>CRC</a:t>
            </a:r>
            <a:r>
              <a:rPr lang="en-US" b="1" dirty="0" smtClean="0"/>
              <a:t>)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914400" y="693738"/>
          <a:ext cx="7392988" cy="5699125"/>
        </p:xfrm>
        <a:graphic>
          <a:graphicData uri="http://schemas.openxmlformats.org/presentationml/2006/ole">
            <p:oleObj spid="_x0000_s1026" name="Document" r:id="rId3" imgW="8998301" imgH="693563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2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ED46B"/>
      </a:hlink>
      <a:folHlink>
        <a:srgbClr val="FED46B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1227</TotalTime>
  <Words>480</Words>
  <Application>Microsoft Office PowerPoint</Application>
  <PresentationFormat>On-screen Show (4:3)</PresentationFormat>
  <Paragraphs>212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Metro</vt:lpstr>
      <vt:lpstr>Office Theme</vt:lpstr>
      <vt:lpstr>1_Office Theme</vt:lpstr>
      <vt:lpstr>2_Office Theme</vt:lpstr>
      <vt:lpstr>Document</vt:lpstr>
      <vt:lpstr> Karol M. Wasylyshyn, Psy.D                       February 2015  Philadelphia, PA  - USA                                                                                           San Diego, CA - USA </vt:lpstr>
      <vt:lpstr>I. 5 LEARNING OBJECTIVES:   </vt:lpstr>
      <vt:lpstr>Slide 3</vt:lpstr>
      <vt:lpstr>II. TOUGH MARKETPLACE CONDITIONS?   </vt:lpstr>
      <vt:lpstr>III. RESPONDING to TOUGH MARKETPLACE   CONDITIONS  </vt:lpstr>
      <vt:lpstr>Slide 6</vt:lpstr>
      <vt:lpstr>Slide 7</vt:lpstr>
      <vt:lpstr>Visual Leadership Metaphor (VLM)™ </vt:lpstr>
      <vt:lpstr>Coaching Report Card (CRC)</vt:lpstr>
      <vt:lpstr>Coaching Consolidation Exercise (CCE)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</dc:creator>
  <cp:lastModifiedBy>Carol</cp:lastModifiedBy>
  <cp:revision>125</cp:revision>
  <dcterms:created xsi:type="dcterms:W3CDTF">2014-11-25T17:24:06Z</dcterms:created>
  <dcterms:modified xsi:type="dcterms:W3CDTF">2015-02-03T16:08:34Z</dcterms:modified>
</cp:coreProperties>
</file>